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4" r:id="rId5"/>
    <p:sldId id="2142532310" r:id="rId6"/>
    <p:sldId id="258" r:id="rId7"/>
    <p:sldId id="214253231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39D"/>
    <a:srgbClr val="F9DA5B"/>
    <a:srgbClr val="F8DA57"/>
    <a:srgbClr val="3A5CA9"/>
    <a:srgbClr val="F6D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374B2-5777-43EB-B21B-B069B4FE9442}" v="14" dt="2025-11-19T15:07:08.5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74FD9-5441-F04E-B83B-7D946F8FC831}" type="datetimeFigureOut">
              <a:rPr lang="fr-FR" smtClean="0"/>
              <a:t>10/02/2026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2D053-AB1B-2E44-928E-56BC962F55F7}" type="slidenum">
              <a:rPr lang="fr-FR" smtClean="0"/>
              <a:t>‹N°›</a:t>
            </a:fld>
            <a:endParaRPr lang="fr-FR"/>
          </a:p>
        </p:txBody>
      </p:sp>
    </p:spTree>
    <p:extLst>
      <p:ext uri="{BB962C8B-B14F-4D97-AF65-F5344CB8AC3E}">
        <p14:creationId xmlns:p14="http://schemas.microsoft.com/office/powerpoint/2010/main" val="118407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2</a:t>
            </a:fld>
            <a:endParaRPr lang="fr-FR"/>
          </a:p>
        </p:txBody>
      </p:sp>
    </p:spTree>
    <p:extLst>
      <p:ext uri="{BB962C8B-B14F-4D97-AF65-F5344CB8AC3E}">
        <p14:creationId xmlns:p14="http://schemas.microsoft.com/office/powerpoint/2010/main" val="157084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3</a:t>
            </a:fld>
            <a:endParaRPr lang="fr-FR"/>
          </a:p>
        </p:txBody>
      </p:sp>
    </p:spTree>
    <p:extLst>
      <p:ext uri="{BB962C8B-B14F-4D97-AF65-F5344CB8AC3E}">
        <p14:creationId xmlns:p14="http://schemas.microsoft.com/office/powerpoint/2010/main" val="218757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A42BDD-3672-6949-A37D-0428551F3B3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1B30EA2-5396-A745-9928-11434C9C2D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B31407-1963-1C43-9F99-0B46E76DAF8A}"/>
              </a:ext>
            </a:extLst>
          </p:cNvPr>
          <p:cNvSpPr>
            <a:spLocks noGrp="1"/>
          </p:cNvSpPr>
          <p:nvPr>
            <p:ph type="sldNum" sz="quarter" idx="12"/>
          </p:nvPr>
        </p:nvSpPr>
        <p:spPr>
          <a:xfrm>
            <a:off x="9187543" y="6492875"/>
            <a:ext cx="2743200"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267D925A-9F31-684B-94FD-95453C3524EA}" type="slidenum">
              <a:rPr lang="fr-FR" smtClean="0"/>
              <a:pPr/>
              <a:t>‹N°›</a:t>
            </a:fld>
            <a:endParaRPr lang="fr-FR"/>
          </a:p>
        </p:txBody>
      </p:sp>
    </p:spTree>
    <p:extLst>
      <p:ext uri="{BB962C8B-B14F-4D97-AF65-F5344CB8AC3E}">
        <p14:creationId xmlns:p14="http://schemas.microsoft.com/office/powerpoint/2010/main" val="48811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9F14E-82FA-084E-A9E5-B0C0C6D309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07F8A0-4802-0E40-B62E-876FE1C5EA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98A0B-AA81-C24E-A35D-F241D03CFFD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094B254-7699-6C44-B51E-32E1678DA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3F0E52-FE69-9E4A-A861-96C7DDB8D183}"/>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6925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9146C2-5A6A-DC4C-9DB9-8E1BA26A23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01326F-6133-C04F-8758-84C1E2187B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653E4-CBA9-0B4C-A02F-FADE11FD10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2898819-278E-6846-B579-E8F25F424A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B7FCA4-3414-6C40-91D0-C2011720941B}"/>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94947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1026" name="Picture 2" descr="Rayonnance | LinkedIn">
            <a:extLst>
              <a:ext uri="{FF2B5EF4-FFF2-40B4-BE49-F238E27FC236}">
                <a16:creationId xmlns:a16="http://schemas.microsoft.com/office/drawing/2014/main" id="{E3E7BAE7-5BA3-F50C-4344-6AC4E14C5A5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6000" b="21999"/>
          <a:stretch/>
        </p:blipFill>
        <p:spPr bwMode="auto">
          <a:xfrm>
            <a:off x="11053" y="6512169"/>
            <a:ext cx="665060" cy="34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5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7716E-7BEF-DC42-9504-45E16C6635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AC35CF-0347-A948-BF8D-54F2110F52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28F84C-3ED8-564B-9FDF-1A86E8E0BAE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DCBBF1F-55DD-2043-ADE5-1AD7E06D25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98AF4-094C-8643-892C-13D6FEBA5FB4}"/>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822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6DDAB-0A4B-0C4A-9DD9-A7379EDCC1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E7160D-D3B7-4D4C-9181-D36C597F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898A01-1F27-DF4B-B5B1-E5F775350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3890CEA-80FE-6446-A539-8FFB288C2C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6DD584-DB74-7243-AD81-9ADF4F3F422F}"/>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25843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A0877-F5A8-2D42-9080-92E360EF59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CAA5AB-8737-3648-B92D-6F87048EC3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B0A5B4-D0C1-674E-B613-4C2C69530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826175-B635-E64C-A745-21B038C6C26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BD5CE6-1EBD-DD4A-BEDA-8D8AF91B21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04F76A-F987-C143-92EB-395D7CF778D1}"/>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6744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95D5-DAAB-044C-9A81-4A7EFD05EA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915D6B-3C1D-2F4B-8E28-9F7E361AA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EE55B0-2BB6-CC4B-9AB5-D3E8BC9427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DCCBBA-BC49-7549-9B12-FD385E0E2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B322E7-9085-044A-B5E3-58391EFEEAD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23D84B-55DB-1540-AF01-2E3B1C4643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7B9AC88-B4D4-DD4D-B479-B683A6AD57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5162EA-2F26-3845-BC42-3CD946BE671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6061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82B54-C7E1-D049-A047-494F077BCC4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9910F2-2313-A547-BB63-4FFCAB136D8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AAB9D98C-014A-5B49-9076-985B232DB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CF6953A-A963-204F-902B-4A11060A3F3E}"/>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04117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4A7BD6-31F5-0141-B791-D26E122C29E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F35CB04-2931-DF4A-B8F4-396C3DCD48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74E22-9C57-B84C-B4AB-907B4411B9C8}"/>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4630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284C0-8371-B243-B1E9-2C9C541983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03C35-D04D-1043-860C-7CDAB1598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FDF1DA-3397-4742-9427-F0CE4F9B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E6592-1ABE-4A4F-B010-FD14BC8D1F2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631509A-821C-4B42-8D32-46425A91D2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72CB9F-D9E1-024D-9FCA-0571316034A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1977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B2E8-3C5B-E84F-9C1C-7F9BCA0F97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9EFFFC-2818-4042-8E7F-1DD6F4C7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2C21B73-5A4A-DB4F-94F3-8A484F856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309B18-CF05-3D42-A3C3-FF02AB80C4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1359D67-1A1B-4441-8CE1-6EA87B59BF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D18E2A-CFE2-2C44-A26C-F408E50C0376}"/>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57991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38E832-4CCC-4A47-BD54-E4C2DCC02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4757D8-3451-774B-BC5D-68CF11214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B98655-BACD-C041-97C5-434624119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FF5FBAB-E7CF-1B4F-BC63-190FE63DB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BFAE131-D475-B143-A2C3-8780201D2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D925A-9F31-684B-94FD-95453C3524EA}" type="slidenum">
              <a:rPr lang="fr-FR" smtClean="0"/>
              <a:t>‹N°›</a:t>
            </a:fld>
            <a:endParaRPr lang="fr-FR"/>
          </a:p>
        </p:txBody>
      </p:sp>
    </p:spTree>
    <p:extLst>
      <p:ext uri="{BB962C8B-B14F-4D97-AF65-F5344CB8AC3E}">
        <p14:creationId xmlns:p14="http://schemas.microsoft.com/office/powerpoint/2010/main" val="407076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 y="0"/>
            <a:ext cx="12192000" cy="4834335"/>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415210" y="1500382"/>
            <a:ext cx="10966663" cy="830997"/>
          </a:xfrm>
          <a:prstGeom prst="rect">
            <a:avLst/>
          </a:prstGeom>
          <a:noFill/>
        </p:spPr>
        <p:txBody>
          <a:bodyPr wrap="square" lIns="91440" tIns="45720" rIns="91440" bIns="45720" rtlCol="0" anchor="t">
            <a:spAutoFit/>
          </a:bodyPr>
          <a:lstStyle/>
          <a:p>
            <a:r>
              <a:rPr lang="fr-FR" sz="4800" dirty="0">
                <a:solidFill>
                  <a:schemeClr val="bg1"/>
                </a:solidFill>
                <a:latin typeface="Aial"/>
                <a:cs typeface="Arial"/>
              </a:rPr>
              <a:t>PISTOLET DE SUPPORT ZEBRA RFD40 </a:t>
            </a:r>
            <a:endParaRPr lang="fr-FR" sz="4800" dirty="0">
              <a:solidFill>
                <a:schemeClr val="bg1"/>
              </a:solidFill>
              <a:latin typeface="Aial"/>
            </a:endParaRPr>
          </a:p>
        </p:txBody>
      </p:sp>
      <p:pic>
        <p:nvPicPr>
          <p:cNvPr id="7" name="Image 6">
            <a:extLst>
              <a:ext uri="{FF2B5EF4-FFF2-40B4-BE49-F238E27FC236}">
                <a16:creationId xmlns:a16="http://schemas.microsoft.com/office/drawing/2014/main" id="{ADE94F9A-3D9E-F148-B61B-219438C1933C}"/>
              </a:ext>
            </a:extLst>
          </p:cNvPr>
          <p:cNvPicPr>
            <a:picLocks noChangeAspect="1"/>
          </p:cNvPicPr>
          <p:nvPr/>
        </p:nvPicPr>
        <p:blipFill>
          <a:blip r:embed="rId2"/>
          <a:stretch>
            <a:fillRect/>
          </a:stretch>
        </p:blipFill>
        <p:spPr>
          <a:xfrm>
            <a:off x="4925127" y="5252223"/>
            <a:ext cx="2341745" cy="1127667"/>
          </a:xfrm>
          <a:prstGeom prst="rect">
            <a:avLst/>
          </a:prstGeom>
        </p:spPr>
      </p:pic>
      <p:pic>
        <p:nvPicPr>
          <p:cNvPr id="2" name="Image 1">
            <a:extLst>
              <a:ext uri="{FF2B5EF4-FFF2-40B4-BE49-F238E27FC236}">
                <a16:creationId xmlns:a16="http://schemas.microsoft.com/office/drawing/2014/main" id="{04DB47DA-C3CF-9D0E-C779-2E881C81AC2D}"/>
              </a:ext>
            </a:extLst>
          </p:cNvPr>
          <p:cNvPicPr>
            <a:picLocks noChangeAspect="1"/>
          </p:cNvPicPr>
          <p:nvPr/>
        </p:nvPicPr>
        <p:blipFill>
          <a:blip r:embed="rId3"/>
          <a:stretch>
            <a:fillRect/>
          </a:stretch>
        </p:blipFill>
        <p:spPr>
          <a:xfrm>
            <a:off x="9247368" y="4913907"/>
            <a:ext cx="2733392" cy="1822262"/>
          </a:xfrm>
          <a:prstGeom prst="rect">
            <a:avLst/>
          </a:prstGeom>
        </p:spPr>
      </p:pic>
    </p:spTree>
    <p:extLst>
      <p:ext uri="{BB962C8B-B14F-4D97-AF65-F5344CB8AC3E}">
        <p14:creationId xmlns:p14="http://schemas.microsoft.com/office/powerpoint/2010/main" val="19869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A3B90A-EA92-6C44-9E95-5B126A611A66}"/>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Pistolet de support Zebra RFD40 </a:t>
            </a:r>
          </a:p>
        </p:txBody>
      </p:sp>
      <p:sp>
        <p:nvSpPr>
          <p:cNvPr id="8" name="ZoneTexte 7">
            <a:extLst>
              <a:ext uri="{FF2B5EF4-FFF2-40B4-BE49-F238E27FC236}">
                <a16:creationId xmlns:a16="http://schemas.microsoft.com/office/drawing/2014/main" id="{56491B2C-0422-0D5F-9D9E-D3E43EE9D5C0}"/>
              </a:ext>
            </a:extLst>
          </p:cNvPr>
          <p:cNvSpPr txBox="1"/>
          <p:nvPr/>
        </p:nvSpPr>
        <p:spPr>
          <a:xfrm>
            <a:off x="286247" y="804977"/>
            <a:ext cx="9056536" cy="5339923"/>
          </a:xfrm>
          <a:prstGeom prst="rect">
            <a:avLst/>
          </a:prstGeom>
          <a:noFill/>
        </p:spPr>
        <p:txBody>
          <a:bodyPr wrap="square" rtlCol="0">
            <a:spAutoFit/>
          </a:bodyPr>
          <a:lstStyle/>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Positionnement du Zebra RFD40 : </a:t>
            </a:r>
            <a:r>
              <a:rPr lang="fr-FR" sz="1100" dirty="0">
                <a:solidFill>
                  <a:srgbClr val="59596B"/>
                </a:solidFill>
                <a:latin typeface="Arial" panose="020B0604020202020204" pitchFamily="34" charset="0"/>
                <a:cs typeface="Arial" panose="020B0604020202020204" pitchFamily="34" charset="0"/>
              </a:rPr>
              <a:t>Le RFD40 est le pistolet RFID nouvelle génération de Zebra, conçu pour offrir des performances professionnelles tout en restant accessible. Il se positionne comme une solution ergonomique et rapide pour les environnements </a:t>
            </a:r>
            <a:r>
              <a:rPr lang="fr-FR" sz="1100" dirty="0" err="1">
                <a:solidFill>
                  <a:srgbClr val="59596B"/>
                </a:solidFill>
                <a:latin typeface="Arial" panose="020B0604020202020204" pitchFamily="34" charset="0"/>
                <a:cs typeface="Arial" panose="020B0604020202020204" pitchFamily="34" charset="0"/>
              </a:rPr>
              <a:t>retail</a:t>
            </a:r>
            <a:r>
              <a:rPr lang="fr-FR" sz="1100" dirty="0">
                <a:solidFill>
                  <a:srgbClr val="59596B"/>
                </a:solidFill>
                <a:latin typeface="Arial" panose="020B0604020202020204" pitchFamily="34" charset="0"/>
                <a:cs typeface="Arial" panose="020B0604020202020204" pitchFamily="34" charset="0"/>
              </a:rPr>
              <a:t>, logistiques et industriels, en succédant aux modèles d’entrée et de milieu de gamme précédents.</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Options de lecture et configurations disponibles : </a:t>
            </a:r>
            <a:r>
              <a:rPr lang="fr-FR" sz="1100" dirty="0">
                <a:solidFill>
                  <a:srgbClr val="59596B"/>
                </a:solidFill>
                <a:latin typeface="Arial" panose="020B0604020202020204" pitchFamily="34" charset="0"/>
                <a:cs typeface="Arial" panose="020B0604020202020204" pitchFamily="34" charset="0"/>
              </a:rPr>
              <a:t>Le RFD40 existe en plusieurs versions pour s’adapter aux besoins métier : modèles Standard, Premium et Premium Plus, avec différentes capacités RFID et la possibilité d’intégrer un lecteur codes-barres 1D/2D selon les usages. Il se connecte facilement aux terminaux mobiles Zebra récents grâce à sa compatibilité étendue.</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Successeur des modèles précédents et déploiements clients : </a:t>
            </a:r>
            <a:r>
              <a:rPr lang="fr-FR" sz="1100" dirty="0">
                <a:solidFill>
                  <a:srgbClr val="59596B"/>
                </a:solidFill>
                <a:latin typeface="Arial" panose="020B0604020202020204" pitchFamily="34" charset="0"/>
                <a:cs typeface="Arial" panose="020B0604020202020204" pitchFamily="34" charset="0"/>
              </a:rPr>
              <a:t>Conçu pour remplacer les RFD2000 et RFD8500, le RFD40 apporte un gain de vitesse et de robustesse. Il est déjà largement adopté dans les secteurs exigeants comme la maintenance, la gestion de stock, le contrôle qualité ou encore les inventaires en magasin.</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Performances améliorées et nouvelle génération technologique : </a:t>
            </a:r>
            <a:r>
              <a:rPr lang="fr-FR" sz="1100" dirty="0">
                <a:solidFill>
                  <a:srgbClr val="59596B"/>
                </a:solidFill>
                <a:latin typeface="Arial" panose="020B0604020202020204" pitchFamily="34" charset="0"/>
                <a:cs typeface="Arial" panose="020B0604020202020204" pitchFamily="34" charset="0"/>
              </a:rPr>
              <a:t>Le RFD40 augmente significativement les performances RFID avec une vitesse de lecture pouvant atteindre 1 300 tags par seconde. Sa nouvelle architecture interne lui permet une meilleure sensibilité de lecture et des traitements plus rapides, même en environnements denses.</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Durée de commercialisation et support technique Zebra : </a:t>
            </a:r>
            <a:r>
              <a:rPr lang="fr-FR" sz="1100" dirty="0">
                <a:solidFill>
                  <a:srgbClr val="59596B"/>
                </a:solidFill>
                <a:latin typeface="Arial" panose="020B0604020202020204" pitchFamily="34" charset="0"/>
                <a:cs typeface="Arial" panose="020B0604020202020204" pitchFamily="34" charset="0"/>
              </a:rPr>
              <a:t>Le RFD40 bénéficie d’un cycle de commercialisation long, conformément aux standards Zebra, et d’une maintenance étendue pendant plusieurs années après la fin de commercialisation, garantissant un investissement durable pour les entreprises.</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Robustesse et résistance terrain : </a:t>
            </a:r>
            <a:r>
              <a:rPr lang="fr-FR" sz="1100" dirty="0">
                <a:solidFill>
                  <a:srgbClr val="59596B"/>
                </a:solidFill>
                <a:latin typeface="Arial" panose="020B0604020202020204" pitchFamily="34" charset="0"/>
                <a:cs typeface="Arial" panose="020B0604020202020204" pitchFamily="34" charset="0"/>
              </a:rPr>
              <a:t>Le design renforcé du RFD40 lui permet de résister aux environnements de travail difficiles. Il est certifié IP65, capable de supporter des chutes répétées et peut être associé à des coques renforcées pour offrir un niveau de durcissement supérieur.</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Gestion de l’énergie et batterie remplaçable à chaud : </a:t>
            </a:r>
            <a:r>
              <a:rPr lang="fr-FR" sz="1100" dirty="0">
                <a:solidFill>
                  <a:srgbClr val="59596B"/>
                </a:solidFill>
                <a:latin typeface="Arial" panose="020B0604020202020204" pitchFamily="34" charset="0"/>
                <a:cs typeface="Arial" panose="020B0604020202020204" pitchFamily="34" charset="0"/>
              </a:rPr>
              <a:t>Le RFD40 intègre une batterie performante qui peut être remplacée à chaud sur les versions Premium, permettant une utilisation continue lors des inventaires RFID intensifs. Cette fonctionnalité limite les interruptions et optimise la productivité sur le terrain.</a:t>
            </a:r>
          </a:p>
          <a:p>
            <a:pPr algn="just">
              <a:buClr>
                <a:srgbClr val="474D9C"/>
              </a:buClr>
            </a:pPr>
            <a:endParaRPr lang="fr-FR" sz="1100" dirty="0">
              <a:solidFill>
                <a:srgbClr val="59596B"/>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100" b="1" dirty="0">
                <a:solidFill>
                  <a:srgbClr val="4D539D"/>
                </a:solidFill>
                <a:latin typeface="Arial" panose="020B0604020202020204" pitchFamily="34" charset="0"/>
                <a:cs typeface="Arial" panose="020B0604020202020204" pitchFamily="34" charset="0"/>
              </a:rPr>
              <a:t>Connectivité avancée et intégration avec l’écosystème Zebra : </a:t>
            </a:r>
            <a:r>
              <a:rPr lang="fr-FR" sz="1100" dirty="0">
                <a:solidFill>
                  <a:srgbClr val="59596B"/>
                </a:solidFill>
                <a:latin typeface="Arial" panose="020B0604020202020204" pitchFamily="34" charset="0"/>
                <a:cs typeface="Arial" panose="020B0604020202020204" pitchFamily="34" charset="0"/>
              </a:rPr>
              <a:t>Grâce au Bluetooth nouvelle génération et à une compatibilité totale avec les terminaux Zebra, le RFD40 assure une connexion rapide et stable. Il fonctionne également avec les solutions logicielles Zebra comme 123RFID ou </a:t>
            </a:r>
            <a:r>
              <a:rPr lang="fr-FR" sz="1100" dirty="0" err="1">
                <a:solidFill>
                  <a:srgbClr val="59596B"/>
                </a:solidFill>
                <a:latin typeface="Arial" panose="020B0604020202020204" pitchFamily="34" charset="0"/>
                <a:cs typeface="Arial" panose="020B0604020202020204" pitchFamily="34" charset="0"/>
              </a:rPr>
              <a:t>Device</a:t>
            </a:r>
            <a:r>
              <a:rPr lang="fr-FR" sz="1100" dirty="0">
                <a:solidFill>
                  <a:srgbClr val="59596B"/>
                </a:solidFill>
                <a:latin typeface="Arial" panose="020B0604020202020204" pitchFamily="34" charset="0"/>
                <a:cs typeface="Arial" panose="020B0604020202020204" pitchFamily="34" charset="0"/>
              </a:rPr>
              <a:t> Tracker pour un pilotage complet du parc.</a:t>
            </a:r>
          </a:p>
        </p:txBody>
      </p:sp>
      <p:sp>
        <p:nvSpPr>
          <p:cNvPr id="15" name="Rectangle 10">
            <a:extLst>
              <a:ext uri="{FF2B5EF4-FFF2-40B4-BE49-F238E27FC236}">
                <a16:creationId xmlns:a16="http://schemas.microsoft.com/office/drawing/2014/main" id="{B5CC4ABA-1CEA-79A2-6501-669F68968690}"/>
              </a:ext>
            </a:extLst>
          </p:cNvPr>
          <p:cNvSpPr>
            <a:spLocks noChangeArrowheads="1"/>
          </p:cNvSpPr>
          <p:nvPr/>
        </p:nvSpPr>
        <p:spPr bwMode="auto">
          <a:xfrm>
            <a:off x="0" y="0"/>
            <a:ext cx="2185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2">
            <a:extLst>
              <a:ext uri="{FF2B5EF4-FFF2-40B4-BE49-F238E27FC236}">
                <a16:creationId xmlns:a16="http://schemas.microsoft.com/office/drawing/2014/main" id="{70BE797C-3DE2-CBE4-4EE2-B4E649E320BA}"/>
              </a:ext>
            </a:extLst>
          </p:cNvPr>
          <p:cNvSpPr>
            <a:spLocks noChangeArrowheads="1"/>
          </p:cNvSpPr>
          <p:nvPr/>
        </p:nvSpPr>
        <p:spPr bwMode="auto">
          <a:xfrm>
            <a:off x="0" y="0"/>
            <a:ext cx="2124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2" name="Image 1">
            <a:extLst>
              <a:ext uri="{FF2B5EF4-FFF2-40B4-BE49-F238E27FC236}">
                <a16:creationId xmlns:a16="http://schemas.microsoft.com/office/drawing/2014/main" id="{149E3544-EDD3-5484-90C0-069F8F88927A}"/>
              </a:ext>
            </a:extLst>
          </p:cNvPr>
          <p:cNvPicPr>
            <a:picLocks noChangeAspect="1"/>
          </p:cNvPicPr>
          <p:nvPr/>
        </p:nvPicPr>
        <p:blipFill>
          <a:blip r:embed="rId3"/>
          <a:stretch>
            <a:fillRect/>
          </a:stretch>
        </p:blipFill>
        <p:spPr>
          <a:xfrm>
            <a:off x="9342783" y="813330"/>
            <a:ext cx="2562970" cy="1708647"/>
          </a:xfrm>
          <a:prstGeom prst="rect">
            <a:avLst/>
          </a:prstGeom>
        </p:spPr>
      </p:pic>
      <p:pic>
        <p:nvPicPr>
          <p:cNvPr id="3" name="Image 2">
            <a:extLst>
              <a:ext uri="{FF2B5EF4-FFF2-40B4-BE49-F238E27FC236}">
                <a16:creationId xmlns:a16="http://schemas.microsoft.com/office/drawing/2014/main" id="{43A37816-CD4E-5188-8238-A4AA8D0AB501}"/>
              </a:ext>
            </a:extLst>
          </p:cNvPr>
          <p:cNvPicPr>
            <a:picLocks noChangeAspect="1"/>
          </p:cNvPicPr>
          <p:nvPr/>
        </p:nvPicPr>
        <p:blipFill>
          <a:blip r:embed="rId4"/>
          <a:stretch>
            <a:fillRect/>
          </a:stretch>
        </p:blipFill>
        <p:spPr>
          <a:xfrm>
            <a:off x="9454763" y="2702031"/>
            <a:ext cx="2450990" cy="1633993"/>
          </a:xfrm>
          <a:prstGeom prst="rect">
            <a:avLst/>
          </a:prstGeom>
        </p:spPr>
      </p:pic>
      <p:pic>
        <p:nvPicPr>
          <p:cNvPr id="5" name="Image 4">
            <a:extLst>
              <a:ext uri="{FF2B5EF4-FFF2-40B4-BE49-F238E27FC236}">
                <a16:creationId xmlns:a16="http://schemas.microsoft.com/office/drawing/2014/main" id="{5E024D2C-CB7C-AA6F-5A10-6BFD9B9FD991}"/>
              </a:ext>
            </a:extLst>
          </p:cNvPr>
          <p:cNvPicPr>
            <a:picLocks noChangeAspect="1"/>
          </p:cNvPicPr>
          <p:nvPr/>
        </p:nvPicPr>
        <p:blipFill>
          <a:blip r:embed="rId5"/>
          <a:stretch>
            <a:fillRect/>
          </a:stretch>
        </p:blipFill>
        <p:spPr>
          <a:xfrm>
            <a:off x="9454764" y="4516078"/>
            <a:ext cx="2562970" cy="1708647"/>
          </a:xfrm>
          <a:prstGeom prst="rect">
            <a:avLst/>
          </a:prstGeom>
        </p:spPr>
      </p:pic>
    </p:spTree>
    <p:extLst>
      <p:ext uri="{BB962C8B-B14F-4D97-AF65-F5344CB8AC3E}">
        <p14:creationId xmlns:p14="http://schemas.microsoft.com/office/powerpoint/2010/main" val="108880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A1A485E4-80A1-224E-B6BF-F68437606BB6}"/>
              </a:ext>
            </a:extLst>
          </p:cNvPr>
          <p:cNvSpPr txBox="1"/>
          <p:nvPr/>
        </p:nvSpPr>
        <p:spPr>
          <a:xfrm>
            <a:off x="395752" y="937102"/>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Écran</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82004" y="912694"/>
            <a:ext cx="4540322" cy="461665"/>
          </a:xfrm>
          <a:prstGeom prst="rect">
            <a:avLst/>
          </a:prstGeom>
          <a:noFill/>
        </p:spPr>
        <p:txBody>
          <a:bodyPr wrap="square" lIns="91440" tIns="45720" rIns="91440" bIns="45720" rtlCol="0" anchor="t">
            <a:spAutoFit/>
          </a:bodyPr>
          <a:lstStyle/>
          <a:p>
            <a:r>
              <a:rPr lang="fr-FR" sz="1200" dirty="0">
                <a:latin typeface="Arial"/>
                <a:cs typeface="Arial"/>
              </a:rPr>
              <a:t>Écran capacitif tactile multipoint Verre </a:t>
            </a:r>
            <a:r>
              <a:rPr lang="fr-FR" sz="1200" dirty="0" err="1">
                <a:latin typeface="Arial"/>
                <a:cs typeface="Arial"/>
              </a:rPr>
              <a:t>Gorilla</a:t>
            </a:r>
            <a:r>
              <a:rPr lang="fr-FR" sz="1200" dirty="0">
                <a:latin typeface="Arial"/>
                <a:cs typeface="Arial"/>
              </a:rPr>
              <a:t> Glass 5</a:t>
            </a:r>
          </a:p>
          <a:p>
            <a:r>
              <a:rPr lang="fr-FR" sz="1200" dirty="0">
                <a:latin typeface="Arial"/>
                <a:ea typeface="+mn-lt"/>
                <a:cs typeface="+mn-lt"/>
              </a:rPr>
              <a:t>Plus de brillance dans l’écran (600 nits)</a:t>
            </a:r>
            <a:endParaRPr lang="fr-FR" dirty="0">
              <a:latin typeface="Arial"/>
              <a:ea typeface="+mn-lt"/>
              <a:cs typeface="+mn-lt"/>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95751" y="1360364"/>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Portée de lecture</a:t>
            </a:r>
            <a:endParaRPr lang="fr-FR" dirty="0"/>
          </a:p>
        </p:txBody>
      </p:sp>
      <p:sp>
        <p:nvSpPr>
          <p:cNvPr id="20" name="ZoneTexte 19">
            <a:extLst>
              <a:ext uri="{FF2B5EF4-FFF2-40B4-BE49-F238E27FC236}">
                <a16:creationId xmlns:a16="http://schemas.microsoft.com/office/drawing/2014/main" id="{9F852F70-64FA-FA4F-A141-D307465B5721}"/>
              </a:ext>
            </a:extLst>
          </p:cNvPr>
          <p:cNvSpPr txBox="1"/>
          <p:nvPr/>
        </p:nvSpPr>
        <p:spPr>
          <a:xfrm>
            <a:off x="2006360" y="1474779"/>
            <a:ext cx="4426036" cy="276999"/>
          </a:xfrm>
          <a:prstGeom prst="rect">
            <a:avLst/>
          </a:prstGeom>
          <a:noFill/>
        </p:spPr>
        <p:txBody>
          <a:bodyPr wrap="square" lIns="91440" tIns="45720" rIns="91440" bIns="45720" rtlCol="0" anchor="t">
            <a:spAutoFit/>
          </a:bodyPr>
          <a:lstStyle/>
          <a:p>
            <a:r>
              <a:rPr lang="fr-FR" sz="1200" dirty="0">
                <a:latin typeface="Arial"/>
                <a:ea typeface="+mn-lt"/>
                <a:cs typeface="+mn-lt"/>
              </a:rPr>
              <a:t>Environ 6 m</a:t>
            </a:r>
            <a:endParaRPr lang="fr-FR" sz="1200" dirty="0">
              <a:latin typeface="Arial"/>
              <a:ea typeface="Calibri"/>
              <a:cs typeface="Calibri"/>
            </a:endParaRPr>
          </a:p>
        </p:txBody>
      </p:sp>
      <p:sp>
        <p:nvSpPr>
          <p:cNvPr id="26" name="ZoneTexte 25">
            <a:extLst>
              <a:ext uri="{FF2B5EF4-FFF2-40B4-BE49-F238E27FC236}">
                <a16:creationId xmlns:a16="http://schemas.microsoft.com/office/drawing/2014/main" id="{1E7ADEDC-A30A-4C4B-B7AD-06AB0C783633}"/>
              </a:ext>
            </a:extLst>
          </p:cNvPr>
          <p:cNvSpPr txBox="1"/>
          <p:nvPr/>
        </p:nvSpPr>
        <p:spPr>
          <a:xfrm>
            <a:off x="396510" y="1806349"/>
            <a:ext cx="1582151"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Vitesse de lecture optimale</a:t>
            </a:r>
          </a:p>
        </p:txBody>
      </p:sp>
      <p:sp>
        <p:nvSpPr>
          <p:cNvPr id="27" name="ZoneTexte 26">
            <a:extLst>
              <a:ext uri="{FF2B5EF4-FFF2-40B4-BE49-F238E27FC236}">
                <a16:creationId xmlns:a16="http://schemas.microsoft.com/office/drawing/2014/main" id="{C4F20EC9-B1CF-D148-9C0D-0F296D66BCBC}"/>
              </a:ext>
            </a:extLst>
          </p:cNvPr>
          <p:cNvSpPr txBox="1"/>
          <p:nvPr/>
        </p:nvSpPr>
        <p:spPr>
          <a:xfrm>
            <a:off x="2006360" y="1911857"/>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latin typeface="Arial"/>
                <a:cs typeface="Arial"/>
              </a:rPr>
              <a:t>Plus de 1 300 étiquettes/s</a:t>
            </a:r>
          </a:p>
        </p:txBody>
      </p:sp>
      <p:sp>
        <p:nvSpPr>
          <p:cNvPr id="23" name="ZoneTexte 22">
            <a:extLst>
              <a:ext uri="{FF2B5EF4-FFF2-40B4-BE49-F238E27FC236}">
                <a16:creationId xmlns:a16="http://schemas.microsoft.com/office/drawing/2014/main" id="{1742C1B0-E394-B540-A5BE-8947EA52E671}"/>
              </a:ext>
            </a:extLst>
          </p:cNvPr>
          <p:cNvSpPr txBox="1"/>
          <p:nvPr/>
        </p:nvSpPr>
        <p:spPr>
          <a:xfrm>
            <a:off x="379524" y="2396655"/>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Connectivité</a:t>
            </a:r>
          </a:p>
        </p:txBody>
      </p:sp>
      <p:sp>
        <p:nvSpPr>
          <p:cNvPr id="24" name="ZoneTexte 23">
            <a:extLst>
              <a:ext uri="{FF2B5EF4-FFF2-40B4-BE49-F238E27FC236}">
                <a16:creationId xmlns:a16="http://schemas.microsoft.com/office/drawing/2014/main" id="{86D77BDA-ED2B-7645-A9FA-8495D7F3B320}"/>
              </a:ext>
            </a:extLst>
          </p:cNvPr>
          <p:cNvSpPr txBox="1"/>
          <p:nvPr/>
        </p:nvSpPr>
        <p:spPr>
          <a:xfrm>
            <a:off x="1982004" y="2380523"/>
            <a:ext cx="3714334" cy="830997"/>
          </a:xfrm>
          <a:prstGeom prst="rect">
            <a:avLst/>
          </a:prstGeom>
          <a:noFill/>
        </p:spPr>
        <p:txBody>
          <a:bodyPr wrap="square" lIns="91440" tIns="45720" rIns="91440" bIns="45720" rtlCol="0" anchor="t">
            <a:spAutoFit/>
          </a:bodyPr>
          <a:lstStyle/>
          <a:p>
            <a:pPr marL="0" lvl="2" algn="just">
              <a:defRPr/>
            </a:pPr>
            <a:r>
              <a:rPr lang="fr-FR" sz="1200" dirty="0">
                <a:solidFill>
                  <a:srgbClr val="000000"/>
                </a:solidFill>
                <a:latin typeface="Arial"/>
                <a:cs typeface="Arial"/>
              </a:rPr>
              <a:t>Connexion hôte : </a:t>
            </a:r>
            <a:r>
              <a:rPr lang="fr-FR" sz="1200" dirty="0" err="1">
                <a:solidFill>
                  <a:srgbClr val="000000"/>
                </a:solidFill>
                <a:latin typeface="Arial"/>
                <a:cs typeface="Arial"/>
              </a:rPr>
              <a:t>eConnex</a:t>
            </a:r>
            <a:r>
              <a:rPr lang="fr-FR" sz="1200" dirty="0">
                <a:solidFill>
                  <a:srgbClr val="000000"/>
                </a:solidFill>
                <a:latin typeface="Arial"/>
                <a:cs typeface="Arial"/>
              </a:rPr>
              <a:t>™ (connecteur électrique 8 broches), Câble USB-</a:t>
            </a:r>
            <a:r>
              <a:rPr lang="fr-FR" sz="1200" dirty="0" err="1">
                <a:solidFill>
                  <a:srgbClr val="000000"/>
                </a:solidFill>
                <a:latin typeface="Arial"/>
                <a:cs typeface="Arial"/>
              </a:rPr>
              <a:t>C,Alvéole</a:t>
            </a:r>
            <a:r>
              <a:rPr lang="fr-FR" sz="1200" dirty="0">
                <a:solidFill>
                  <a:srgbClr val="000000"/>
                </a:solidFill>
                <a:latin typeface="Arial"/>
                <a:cs typeface="Arial"/>
              </a:rPr>
              <a:t> de câble USB</a:t>
            </a:r>
          </a:p>
          <a:p>
            <a:pPr marL="0" lvl="2" algn="just">
              <a:defRPr/>
            </a:pPr>
            <a:r>
              <a:rPr lang="fr-FR" sz="1200" dirty="0">
                <a:solidFill>
                  <a:srgbClr val="000000"/>
                </a:solidFill>
                <a:latin typeface="Arial"/>
                <a:cs typeface="Arial"/>
              </a:rPr>
              <a:t>Ordinateur hôte : </a:t>
            </a:r>
            <a:r>
              <a:rPr lang="fr-FR" sz="1200" dirty="0">
                <a:latin typeface="Arial" panose="020B0604020202020204" pitchFamily="34" charset="0"/>
                <a:cs typeface="Arial" panose="020B0604020202020204" pitchFamily="34" charset="0"/>
              </a:rPr>
              <a:t>Terminaux mobiles et tablettes Zebra PC Windows </a:t>
            </a:r>
          </a:p>
        </p:txBody>
      </p:sp>
      <p:sp>
        <p:nvSpPr>
          <p:cNvPr id="63" name="ZoneTexte 62">
            <a:extLst>
              <a:ext uri="{FF2B5EF4-FFF2-40B4-BE49-F238E27FC236}">
                <a16:creationId xmlns:a16="http://schemas.microsoft.com/office/drawing/2014/main" id="{6D97A3E4-99EC-EF4A-8061-954A044A2F24}"/>
              </a:ext>
            </a:extLst>
          </p:cNvPr>
          <p:cNvSpPr txBox="1"/>
          <p:nvPr/>
        </p:nvSpPr>
        <p:spPr>
          <a:xfrm>
            <a:off x="384858" y="3451450"/>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Notification </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76359" y="3390709"/>
            <a:ext cx="3921239" cy="461665"/>
          </a:xfrm>
          <a:prstGeom prst="rect">
            <a:avLst/>
          </a:prstGeom>
          <a:noFill/>
        </p:spPr>
        <p:txBody>
          <a:bodyPr wrap="square" lIns="91440" tIns="45720" rIns="91440" bIns="45720" rtlCol="0" anchor="t">
            <a:spAutoFit/>
          </a:bodyPr>
          <a:lstStyle/>
          <a:p>
            <a:pPr marL="0" lvl="2" algn="just">
              <a:buClr>
                <a:srgbClr val="D4020C"/>
              </a:buClr>
              <a:defRPr/>
            </a:pPr>
            <a:r>
              <a:rPr lang="fr-FR" sz="1200" dirty="0">
                <a:latin typeface="Arial"/>
                <a:cs typeface="Arial"/>
              </a:rPr>
              <a:t>LED de décodage, LED d’état de la batterie, </a:t>
            </a:r>
          </a:p>
          <a:p>
            <a:pPr marL="0" lvl="2" algn="just">
              <a:buClr>
                <a:srgbClr val="D4020C"/>
              </a:buClr>
              <a:defRPr/>
            </a:pPr>
            <a:r>
              <a:rPr lang="fr-FR" sz="1200" dirty="0">
                <a:latin typeface="Arial"/>
                <a:cs typeface="Arial"/>
              </a:rPr>
              <a:t>Signal sonore</a:t>
            </a:r>
            <a:endParaRPr lang="en-US" sz="1200" dirty="0">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366514" y="5483052"/>
            <a:ext cx="156250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Alimentation </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70788" y="5266294"/>
            <a:ext cx="4216629" cy="646331"/>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Batterie à dégagement rapide</a:t>
            </a:r>
          </a:p>
          <a:p>
            <a:r>
              <a:rPr lang="fr-FR" sz="1200" dirty="0" err="1">
                <a:solidFill>
                  <a:srgbClr val="000000"/>
                </a:solidFill>
                <a:latin typeface="Arial"/>
                <a:cs typeface="Arial"/>
              </a:rPr>
              <a:t>PowerPrecision</a:t>
            </a:r>
            <a:r>
              <a:rPr lang="fr-FR" sz="1200" dirty="0">
                <a:solidFill>
                  <a:srgbClr val="000000"/>
                </a:solidFill>
                <a:latin typeface="Arial"/>
                <a:cs typeface="Arial"/>
              </a:rPr>
              <a:t>+ Li-Ion 7000 </a:t>
            </a:r>
          </a:p>
          <a:p>
            <a:r>
              <a:rPr lang="fr-FR" sz="1200" dirty="0">
                <a:solidFill>
                  <a:srgbClr val="000000"/>
                </a:solidFill>
                <a:latin typeface="Arial"/>
                <a:cs typeface="Arial"/>
              </a:rPr>
              <a:t>7 000 mAh à déconnexion rapide</a:t>
            </a:r>
            <a:endParaRPr lang="fr-FR" dirty="0">
              <a:solidFill>
                <a:srgbClr val="000000"/>
              </a:solidFil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6107074" y="3056811"/>
            <a:ext cx="1988690"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Température</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8073338" y="2964479"/>
            <a:ext cx="3714334" cy="461665"/>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Température en fonctionnement: de -10°C à 50°C </a:t>
            </a:r>
          </a:p>
          <a:p>
            <a:r>
              <a:rPr lang="fr-FR" sz="1200" dirty="0">
                <a:solidFill>
                  <a:srgbClr val="000000"/>
                </a:solidFill>
                <a:latin typeface="Arial"/>
                <a:cs typeface="Arial"/>
              </a:rPr>
              <a:t>Température de stockage: de -40°C à 70°C</a:t>
            </a:r>
            <a:endParaRPr lang="fr-FR" sz="1200" b="0" dirty="0">
              <a:solidFill>
                <a:srgbClr val="000000"/>
              </a:solidFill>
              <a:latin typeface="Arial" panose="020B0604020202020204" pitchFamily="34" charset="0"/>
              <a:cs typeface="Arial" panose="020B0604020202020204" pitchFamily="34" charset="0"/>
            </a:endParaRPr>
          </a:p>
        </p:txBody>
      </p:sp>
      <p:sp>
        <p:nvSpPr>
          <p:cNvPr id="82" name="ZoneTexte 81">
            <a:extLst>
              <a:ext uri="{FF2B5EF4-FFF2-40B4-BE49-F238E27FC236}">
                <a16:creationId xmlns:a16="http://schemas.microsoft.com/office/drawing/2014/main" id="{89D9DC71-9F32-734E-9000-C682DC6D91D7}"/>
              </a:ext>
            </a:extLst>
          </p:cNvPr>
          <p:cNvSpPr txBox="1"/>
          <p:nvPr/>
        </p:nvSpPr>
        <p:spPr>
          <a:xfrm>
            <a:off x="6076684" y="911438"/>
            <a:ext cx="2015876"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Résistance aux chutes </a:t>
            </a:r>
          </a:p>
        </p:txBody>
      </p:sp>
      <p:sp>
        <p:nvSpPr>
          <p:cNvPr id="83" name="ZoneTexte 82">
            <a:extLst>
              <a:ext uri="{FF2B5EF4-FFF2-40B4-BE49-F238E27FC236}">
                <a16:creationId xmlns:a16="http://schemas.microsoft.com/office/drawing/2014/main" id="{2505E06C-43F5-B142-97CE-C15C9EDCBDEB}"/>
              </a:ext>
            </a:extLst>
          </p:cNvPr>
          <p:cNvSpPr txBox="1"/>
          <p:nvPr/>
        </p:nvSpPr>
        <p:spPr>
          <a:xfrm>
            <a:off x="8137816" y="933409"/>
            <a:ext cx="392123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000000"/>
                </a:solidFill>
                <a:latin typeface="Arial"/>
                <a:cs typeface="Arial"/>
              </a:rPr>
              <a:t>Standard : 1,50 m (sur une surface en béton)</a:t>
            </a:r>
          </a:p>
        </p:txBody>
      </p:sp>
      <p:sp>
        <p:nvSpPr>
          <p:cNvPr id="84" name="ZoneTexte 83">
            <a:extLst>
              <a:ext uri="{FF2B5EF4-FFF2-40B4-BE49-F238E27FC236}">
                <a16:creationId xmlns:a16="http://schemas.microsoft.com/office/drawing/2014/main" id="{BBE1FF56-300B-034B-BFD5-3E9A70640024}"/>
              </a:ext>
            </a:extLst>
          </p:cNvPr>
          <p:cNvSpPr txBox="1"/>
          <p:nvPr/>
        </p:nvSpPr>
        <p:spPr>
          <a:xfrm>
            <a:off x="6082329" y="1392939"/>
            <a:ext cx="201023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Indice d’étanchéité</a:t>
            </a:r>
            <a:endParaRPr lang="fr-FR"/>
          </a:p>
        </p:txBody>
      </p:sp>
      <p:sp>
        <p:nvSpPr>
          <p:cNvPr id="85" name="ZoneTexte 84">
            <a:extLst>
              <a:ext uri="{FF2B5EF4-FFF2-40B4-BE49-F238E27FC236}">
                <a16:creationId xmlns:a16="http://schemas.microsoft.com/office/drawing/2014/main" id="{A1A15C92-6CE2-184A-810F-7E24F0511B5F}"/>
              </a:ext>
            </a:extLst>
          </p:cNvPr>
          <p:cNvSpPr txBox="1"/>
          <p:nvPr/>
        </p:nvSpPr>
        <p:spPr>
          <a:xfrm>
            <a:off x="8162622" y="1364472"/>
            <a:ext cx="3909951" cy="276999"/>
          </a:xfrm>
          <a:prstGeom prst="rect">
            <a:avLst/>
          </a:prstGeom>
          <a:noFill/>
        </p:spPr>
        <p:txBody>
          <a:bodyPr wrap="square" lIns="91440" tIns="45720" rIns="91440" bIns="45720" rtlCol="0" anchor="t">
            <a:spAutoFit/>
          </a:bodyPr>
          <a:lstStyle/>
          <a:p>
            <a:r>
              <a:rPr lang="fr-FR" sz="1200" dirty="0">
                <a:latin typeface="Arial"/>
                <a:ea typeface="+mn-lt"/>
                <a:cs typeface="+mn-lt"/>
              </a:rPr>
              <a:t>IP54</a:t>
            </a:r>
            <a:endParaRPr lang="fr-FR" dirty="0">
              <a:latin typeface="Arial"/>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082330" y="1922566"/>
            <a:ext cx="2010230"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Dimensions</a:t>
            </a:r>
            <a:endParaRPr lang="fr-FR"/>
          </a:p>
        </p:txBody>
      </p:sp>
      <p:sp>
        <p:nvSpPr>
          <p:cNvPr id="87" name="ZoneTexte 86">
            <a:extLst>
              <a:ext uri="{FF2B5EF4-FFF2-40B4-BE49-F238E27FC236}">
                <a16:creationId xmlns:a16="http://schemas.microsoft.com/office/drawing/2014/main" id="{40BD3747-E8FC-8445-A794-9A2D7C4F980F}"/>
              </a:ext>
            </a:extLst>
          </p:cNvPr>
          <p:cNvSpPr txBox="1"/>
          <p:nvPr/>
        </p:nvSpPr>
        <p:spPr>
          <a:xfrm>
            <a:off x="8086727" y="1931096"/>
            <a:ext cx="3909951" cy="275684"/>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15,1 cm x 8,4 cm x 16,65 cm </a:t>
            </a:r>
            <a:endParaRPr lang="fr-FR" sz="1200" b="0" dirty="0">
              <a:solidFill>
                <a:srgbClr val="000000"/>
              </a:solidFill>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107074" y="2475304"/>
            <a:ext cx="2010230"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Poids</a:t>
            </a:r>
            <a:endParaRPr lang="fr-FR"/>
          </a:p>
        </p:txBody>
      </p:sp>
      <p:sp>
        <p:nvSpPr>
          <p:cNvPr id="89" name="ZoneTexte 88">
            <a:extLst>
              <a:ext uri="{FF2B5EF4-FFF2-40B4-BE49-F238E27FC236}">
                <a16:creationId xmlns:a16="http://schemas.microsoft.com/office/drawing/2014/main" id="{4227B016-830A-4841-8957-82CA1CF6543B}"/>
              </a:ext>
            </a:extLst>
          </p:cNvPr>
          <p:cNvSpPr txBox="1"/>
          <p:nvPr/>
        </p:nvSpPr>
        <p:spPr>
          <a:xfrm>
            <a:off x="8122299" y="2418956"/>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000000"/>
                </a:solidFill>
                <a:latin typeface="Arial"/>
                <a:cs typeface="Arial"/>
              </a:rPr>
              <a:t>Environ 541 g (pistolet de support avec batterie)</a:t>
            </a:r>
          </a:p>
        </p:txBody>
      </p:sp>
      <p:sp>
        <p:nvSpPr>
          <p:cNvPr id="94" name="ZoneTexte 93">
            <a:extLst>
              <a:ext uri="{FF2B5EF4-FFF2-40B4-BE49-F238E27FC236}">
                <a16:creationId xmlns:a16="http://schemas.microsoft.com/office/drawing/2014/main" id="{25D5A06F-D447-B04C-AAEA-493578A22382}"/>
              </a:ext>
            </a:extLst>
          </p:cNvPr>
          <p:cNvSpPr txBox="1"/>
          <p:nvPr/>
        </p:nvSpPr>
        <p:spPr>
          <a:xfrm>
            <a:off x="381408" y="3888136"/>
            <a:ext cx="1565729"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Saisie</a:t>
            </a:r>
            <a:endParaRPr lang="fr-FR" dirty="0"/>
          </a:p>
        </p:txBody>
      </p:sp>
      <p:sp>
        <p:nvSpPr>
          <p:cNvPr id="95" name="ZoneTexte 94">
            <a:extLst>
              <a:ext uri="{FF2B5EF4-FFF2-40B4-BE49-F238E27FC236}">
                <a16:creationId xmlns:a16="http://schemas.microsoft.com/office/drawing/2014/main" id="{5B67A0C2-F10A-B34F-A7BE-BFA5CB109088}"/>
              </a:ext>
            </a:extLst>
          </p:cNvPr>
          <p:cNvSpPr txBox="1"/>
          <p:nvPr/>
        </p:nvSpPr>
        <p:spPr>
          <a:xfrm>
            <a:off x="1970788" y="3899001"/>
            <a:ext cx="4795772" cy="276999"/>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Déclencheur à trois fonctions, programmable par l’utilisateur</a:t>
            </a:r>
            <a:endParaRPr lang="fr-FR" sz="1200" dirty="0">
              <a:solidFill>
                <a:srgbClr val="000000"/>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E4BC33C8-166F-2638-C89E-686476BB1E65}"/>
              </a:ext>
            </a:extLst>
          </p:cNvPr>
          <p:cNvSpPr txBox="1"/>
          <p:nvPr/>
        </p:nvSpPr>
        <p:spPr>
          <a:xfrm>
            <a:off x="391990" y="4374971"/>
            <a:ext cx="1555147" cy="461665"/>
          </a:xfrm>
          <a:prstGeom prst="rect">
            <a:avLst/>
          </a:prstGeom>
          <a:solidFill>
            <a:srgbClr val="F9DA5B"/>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dirty="0">
                <a:latin typeface="Montserrat"/>
              </a:rPr>
              <a:t>Sécurité électrique </a:t>
            </a:r>
          </a:p>
        </p:txBody>
      </p:sp>
      <p:sp>
        <p:nvSpPr>
          <p:cNvPr id="8" name="ZoneTexte 7">
            <a:extLst>
              <a:ext uri="{FF2B5EF4-FFF2-40B4-BE49-F238E27FC236}">
                <a16:creationId xmlns:a16="http://schemas.microsoft.com/office/drawing/2014/main" id="{EFDD9BA3-3886-FBEA-61D1-DEE6619963FE}"/>
              </a:ext>
            </a:extLst>
          </p:cNvPr>
          <p:cNvSpPr txBox="1"/>
          <p:nvPr/>
        </p:nvSpPr>
        <p:spPr>
          <a:xfrm>
            <a:off x="1970788" y="4071841"/>
            <a:ext cx="3909951" cy="830997"/>
          </a:xfrm>
          <a:prstGeom prst="rect">
            <a:avLst/>
          </a:prstGeom>
          <a:noFill/>
        </p:spPr>
        <p:txBody>
          <a:bodyPr wrap="square" lIns="91440" tIns="45720" rIns="91440" bIns="45720" rtlCol="0" anchor="t">
            <a:spAutoFit/>
          </a:bodyPr>
          <a:lstStyle/>
          <a:p>
            <a:endParaRPr lang="fr-FR" sz="1200" dirty="0">
              <a:latin typeface="Arial"/>
              <a:ea typeface="+mn-lt"/>
              <a:cs typeface="+mn-lt"/>
            </a:endParaRPr>
          </a:p>
          <a:p>
            <a:r>
              <a:rPr lang="fr-FR" sz="1200" dirty="0">
                <a:latin typeface="Arial"/>
                <a:ea typeface="+mn-lt"/>
                <a:cs typeface="+mn-lt"/>
              </a:rPr>
              <a:t>IEC 62368-1 (ed.2)</a:t>
            </a:r>
          </a:p>
          <a:p>
            <a:r>
              <a:rPr lang="fr-FR" sz="1200" dirty="0">
                <a:latin typeface="Arial"/>
                <a:ea typeface="+mn-lt"/>
                <a:cs typeface="+mn-lt"/>
              </a:rPr>
              <a:t>UL 62368-1, deuxième édition, CAN/CSA-C22.2</a:t>
            </a:r>
          </a:p>
          <a:p>
            <a:r>
              <a:rPr lang="fr-FR" sz="1200" dirty="0">
                <a:latin typeface="Arial"/>
                <a:ea typeface="+mn-lt"/>
                <a:cs typeface="+mn-lt"/>
              </a:rPr>
              <a:t>N° 62368-1-14</a:t>
            </a:r>
            <a:endParaRPr lang="fr-FR" dirty="0">
              <a:latin typeface="Arial"/>
            </a:endParaRPr>
          </a:p>
        </p:txBody>
      </p:sp>
      <p:sp>
        <p:nvSpPr>
          <p:cNvPr id="2" name="ZoneTexte 1">
            <a:extLst>
              <a:ext uri="{FF2B5EF4-FFF2-40B4-BE49-F238E27FC236}">
                <a16:creationId xmlns:a16="http://schemas.microsoft.com/office/drawing/2014/main" id="{2A3ACB0B-1665-8B05-CA65-08D7EC320942}"/>
              </a:ext>
            </a:extLst>
          </p:cNvPr>
          <p:cNvSpPr txBox="1"/>
          <p:nvPr/>
        </p:nvSpPr>
        <p:spPr>
          <a:xfrm>
            <a:off x="401941" y="4892746"/>
            <a:ext cx="1533980" cy="276999"/>
          </a:xfrm>
          <a:prstGeom prst="rect">
            <a:avLst/>
          </a:prstGeom>
          <a:solidFill>
            <a:srgbClr val="F9DA5B"/>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dirty="0">
                <a:latin typeface="Montserrat"/>
              </a:rPr>
              <a:t>RFID</a:t>
            </a:r>
          </a:p>
        </p:txBody>
      </p:sp>
      <p:sp>
        <p:nvSpPr>
          <p:cNvPr id="5" name="ZoneTexte 4">
            <a:extLst>
              <a:ext uri="{FF2B5EF4-FFF2-40B4-BE49-F238E27FC236}">
                <a16:creationId xmlns:a16="http://schemas.microsoft.com/office/drawing/2014/main" id="{2F466088-7D76-624B-390E-A380247E9B6C}"/>
              </a:ext>
            </a:extLst>
          </p:cNvPr>
          <p:cNvSpPr txBox="1"/>
          <p:nvPr/>
        </p:nvSpPr>
        <p:spPr>
          <a:xfrm>
            <a:off x="1982004" y="4882960"/>
            <a:ext cx="3909951" cy="276999"/>
          </a:xfrm>
          <a:prstGeom prst="rect">
            <a:avLst/>
          </a:prstGeom>
          <a:noFill/>
        </p:spPr>
        <p:txBody>
          <a:bodyPr wrap="square" lIns="91440" tIns="45720" rIns="91440" bIns="45720" rtlCol="0" anchor="t">
            <a:spAutoFit/>
          </a:bodyPr>
          <a:lstStyle/>
          <a:p>
            <a:r>
              <a:rPr lang="fr-FR" sz="1200" dirty="0">
                <a:latin typeface="Arial"/>
                <a:ea typeface="+mn-lt"/>
                <a:cs typeface="+mn-lt"/>
              </a:rPr>
              <a:t>EN 302 208, FCC Partie 15 Sous-partie C </a:t>
            </a:r>
            <a:endParaRPr lang="fr-FR" dirty="0">
              <a:latin typeface="Arial"/>
            </a:endParaRPr>
          </a:p>
        </p:txBody>
      </p:sp>
      <p:pic>
        <p:nvPicPr>
          <p:cNvPr id="22" name="Graphique 21" descr="Wi-Fi avec un remplissage uni">
            <a:extLst>
              <a:ext uri="{FF2B5EF4-FFF2-40B4-BE49-F238E27FC236}">
                <a16:creationId xmlns:a16="http://schemas.microsoft.com/office/drawing/2014/main" id="{D18157F3-6EEA-F5A8-BC9F-A50895819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7304" y="3638318"/>
            <a:ext cx="914400" cy="914400"/>
          </a:xfrm>
          <a:prstGeom prst="rect">
            <a:avLst/>
          </a:prstGeom>
        </p:spPr>
      </p:pic>
      <p:pic>
        <p:nvPicPr>
          <p:cNvPr id="28" name="Graphique 27" descr="Entrepôt avec un remplissage uni">
            <a:extLst>
              <a:ext uri="{FF2B5EF4-FFF2-40B4-BE49-F238E27FC236}">
                <a16:creationId xmlns:a16="http://schemas.microsoft.com/office/drawing/2014/main" id="{EEEAF287-972E-BB5E-037C-99C88B9197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0501" y="3581636"/>
            <a:ext cx="914400" cy="914400"/>
          </a:xfrm>
          <a:prstGeom prst="rect">
            <a:avLst/>
          </a:prstGeom>
        </p:spPr>
      </p:pic>
      <p:sp>
        <p:nvSpPr>
          <p:cNvPr id="30" name="ZoneTexte 29">
            <a:extLst>
              <a:ext uri="{FF2B5EF4-FFF2-40B4-BE49-F238E27FC236}">
                <a16:creationId xmlns:a16="http://schemas.microsoft.com/office/drawing/2014/main" id="{435ED985-5202-B384-6C1F-4CE9D5397A72}"/>
              </a:ext>
            </a:extLst>
          </p:cNvPr>
          <p:cNvSpPr txBox="1"/>
          <p:nvPr/>
        </p:nvSpPr>
        <p:spPr>
          <a:xfrm>
            <a:off x="8021126" y="4525626"/>
            <a:ext cx="1197670" cy="461665"/>
          </a:xfrm>
          <a:prstGeom prst="rect">
            <a:avLst/>
          </a:prstGeom>
          <a:noFill/>
        </p:spPr>
        <p:txBody>
          <a:bodyPr wrap="square" rtlCol="0">
            <a:spAutoFit/>
          </a:bodyPr>
          <a:lstStyle/>
          <a:p>
            <a:pPr algn="ctr"/>
            <a:r>
              <a:rPr lang="fr-FR" sz="1200" b="1" dirty="0" err="1">
                <a:solidFill>
                  <a:srgbClr val="4D539D"/>
                </a:solidFill>
                <a:latin typeface="Arial" panose="020B0604020202020204" pitchFamily="34" charset="0"/>
                <a:cs typeface="Arial" panose="020B0604020202020204" pitchFamily="34" charset="0"/>
              </a:rPr>
              <a:t>eConnex</a:t>
            </a:r>
            <a:r>
              <a:rPr lang="fr-FR" sz="1200" b="1" dirty="0">
                <a:solidFill>
                  <a:srgbClr val="4D539D"/>
                </a:solidFill>
                <a:latin typeface="Arial" panose="020B0604020202020204" pitchFamily="34" charset="0"/>
                <a:cs typeface="Arial" panose="020B0604020202020204" pitchFamily="34" charset="0"/>
              </a:rPr>
              <a:t> </a:t>
            </a:r>
          </a:p>
          <a:p>
            <a:pPr algn="ctr"/>
            <a:r>
              <a:rPr lang="fr-FR" sz="1200" b="1" dirty="0">
                <a:solidFill>
                  <a:srgbClr val="4D539D"/>
                </a:solidFill>
                <a:effectLst/>
                <a:latin typeface="Arial" panose="020B0604020202020204" pitchFamily="34" charset="0"/>
                <a:cs typeface="Arial" panose="020B0604020202020204" pitchFamily="34" charset="0"/>
              </a:rPr>
              <a:t>Câble USB-C</a:t>
            </a:r>
          </a:p>
        </p:txBody>
      </p:sp>
      <p:sp>
        <p:nvSpPr>
          <p:cNvPr id="33" name="ZoneTexte 32">
            <a:extLst>
              <a:ext uri="{FF2B5EF4-FFF2-40B4-BE49-F238E27FC236}">
                <a16:creationId xmlns:a16="http://schemas.microsoft.com/office/drawing/2014/main" id="{B5D84A0D-8A5B-7235-F67C-D07E24CF0854}"/>
              </a:ext>
            </a:extLst>
          </p:cNvPr>
          <p:cNvSpPr txBox="1"/>
          <p:nvPr/>
        </p:nvSpPr>
        <p:spPr>
          <a:xfrm>
            <a:off x="9510285" y="4513188"/>
            <a:ext cx="1296047" cy="646331"/>
          </a:xfrm>
          <a:prstGeom prst="rect">
            <a:avLst/>
          </a:prstGeom>
          <a:noFill/>
        </p:spPr>
        <p:txBody>
          <a:bodyPr wrap="square" rtlCol="0">
            <a:spAutoFit/>
          </a:bodyPr>
          <a:lstStyle/>
          <a:p>
            <a:pPr algn="ctr"/>
            <a:r>
              <a:rPr lang="fr-FR" sz="1200" b="1" dirty="0">
                <a:solidFill>
                  <a:srgbClr val="4D539D"/>
                </a:solidFill>
                <a:effectLst/>
                <a:latin typeface="Arial" panose="020B0604020202020204" pitchFamily="34" charset="0"/>
                <a:cs typeface="Arial" panose="020B0604020202020204" pitchFamily="34" charset="0"/>
              </a:rPr>
              <a:t>LOGISTIQUE</a:t>
            </a:r>
            <a:endParaRPr lang="fr-FR" sz="1200" b="1" dirty="0">
              <a:solidFill>
                <a:srgbClr val="4D539D"/>
              </a:solidFill>
              <a:latin typeface="Arial" panose="020B0604020202020204" pitchFamily="34" charset="0"/>
              <a:cs typeface="Arial" panose="020B0604020202020204" pitchFamily="34" charset="0"/>
            </a:endParaRPr>
          </a:p>
          <a:p>
            <a:pPr algn="ctr"/>
            <a:r>
              <a:rPr lang="fr-FR" sz="1200" b="1" dirty="0">
                <a:solidFill>
                  <a:srgbClr val="4D539D"/>
                </a:solidFill>
                <a:effectLst/>
                <a:latin typeface="Arial" panose="020B0604020202020204" pitchFamily="34" charset="0"/>
                <a:cs typeface="Arial" panose="020B0604020202020204" pitchFamily="34" charset="0"/>
              </a:rPr>
              <a:t>RETAIL</a:t>
            </a:r>
          </a:p>
          <a:p>
            <a:pPr algn="ctr"/>
            <a:r>
              <a:rPr lang="fr-FR" sz="1200" b="1" dirty="0">
                <a:solidFill>
                  <a:srgbClr val="4D539D"/>
                </a:solidFill>
                <a:latin typeface="Arial" panose="020B0604020202020204" pitchFamily="34" charset="0"/>
                <a:cs typeface="Arial" panose="020B0604020202020204" pitchFamily="34" charset="0"/>
              </a:rPr>
              <a:t>TECHNICIENS</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id="{04C219BF-42AB-5E0D-DA6A-F424872D7E58}"/>
              </a:ext>
            </a:extLst>
          </p:cNvPr>
          <p:cNvSpPr txBox="1"/>
          <p:nvPr/>
        </p:nvSpPr>
        <p:spPr>
          <a:xfrm>
            <a:off x="6997098" y="6156273"/>
            <a:ext cx="1813543"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541 g </a:t>
            </a:r>
            <a:endParaRPr lang="fr-FR" sz="1200" b="1" dirty="0">
              <a:solidFill>
                <a:srgbClr val="4D539D"/>
              </a:solidFill>
              <a:effectLst/>
              <a:latin typeface="Arial" panose="020B0604020202020204" pitchFamily="34" charset="0"/>
              <a:cs typeface="Arial" panose="020B0604020202020204" pitchFamily="34" charset="0"/>
            </a:endParaRPr>
          </a:p>
        </p:txBody>
      </p:sp>
      <p:pic>
        <p:nvPicPr>
          <p:cNvPr id="36" name="Graphique 35" descr="Eau avec un remplissage uni">
            <a:extLst>
              <a:ext uri="{FF2B5EF4-FFF2-40B4-BE49-F238E27FC236}">
                <a16:creationId xmlns:a16="http://schemas.microsoft.com/office/drawing/2014/main" id="{BA0BDDF2-43FF-E903-E908-A456B825C5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09456" y="5192479"/>
            <a:ext cx="824285" cy="824285"/>
          </a:xfrm>
          <a:prstGeom prst="rect">
            <a:avLst/>
          </a:prstGeom>
        </p:spPr>
      </p:pic>
      <p:sp>
        <p:nvSpPr>
          <p:cNvPr id="37" name="ZoneTexte 36">
            <a:extLst>
              <a:ext uri="{FF2B5EF4-FFF2-40B4-BE49-F238E27FC236}">
                <a16:creationId xmlns:a16="http://schemas.microsoft.com/office/drawing/2014/main" id="{8CDE42D5-37F8-0DCB-77C9-F9B3473CC5E4}"/>
              </a:ext>
            </a:extLst>
          </p:cNvPr>
          <p:cNvSpPr txBox="1"/>
          <p:nvPr/>
        </p:nvSpPr>
        <p:spPr>
          <a:xfrm>
            <a:off x="9346350" y="6194463"/>
            <a:ext cx="1197670"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IP54</a:t>
            </a:r>
          </a:p>
        </p:txBody>
      </p:sp>
      <p:pic>
        <p:nvPicPr>
          <p:cNvPr id="38" name="Graphique 37" descr="Plume avec un remplissage uni">
            <a:extLst>
              <a:ext uri="{FF2B5EF4-FFF2-40B4-BE49-F238E27FC236}">
                <a16:creationId xmlns:a16="http://schemas.microsoft.com/office/drawing/2014/main" id="{CA9ED96C-B5B6-AA3C-3644-154DFCCE43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46670" y="5168244"/>
            <a:ext cx="914400" cy="914400"/>
          </a:xfrm>
          <a:prstGeom prst="rect">
            <a:avLst/>
          </a:prstGeom>
        </p:spPr>
      </p:pic>
      <p:sp>
        <p:nvSpPr>
          <p:cNvPr id="40" name="ZoneTexte 39">
            <a:extLst>
              <a:ext uri="{FF2B5EF4-FFF2-40B4-BE49-F238E27FC236}">
                <a16:creationId xmlns:a16="http://schemas.microsoft.com/office/drawing/2014/main" id="{04FD4FEB-1F8A-F512-C300-A65649573158}"/>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Pistolet de support Zebra RFD40 </a:t>
            </a:r>
          </a:p>
        </p:txBody>
      </p:sp>
    </p:spTree>
    <p:extLst>
      <p:ext uri="{BB962C8B-B14F-4D97-AF65-F5344CB8AC3E}">
        <p14:creationId xmlns:p14="http://schemas.microsoft.com/office/powerpoint/2010/main" val="176256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2B08E-5423-786F-8CE6-32E4B4AFFF8B}"/>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58FD2081-DE49-D5F2-03B9-2F5B8AD4CB8F}"/>
              </a:ext>
            </a:extLst>
          </p:cNvPr>
          <p:cNvSpPr txBox="1"/>
          <p:nvPr/>
        </p:nvSpPr>
        <p:spPr>
          <a:xfrm>
            <a:off x="153564" y="159759"/>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Pistolet de support Zebra RFD40 : accessoires  </a:t>
            </a:r>
          </a:p>
        </p:txBody>
      </p:sp>
      <p:sp>
        <p:nvSpPr>
          <p:cNvPr id="2" name="ZoneTexte 1">
            <a:extLst>
              <a:ext uri="{FF2B5EF4-FFF2-40B4-BE49-F238E27FC236}">
                <a16:creationId xmlns:a16="http://schemas.microsoft.com/office/drawing/2014/main" id="{239D91C1-9B04-0FED-7D2C-34829BAA4B88}"/>
              </a:ext>
            </a:extLst>
          </p:cNvPr>
          <p:cNvSpPr txBox="1"/>
          <p:nvPr/>
        </p:nvSpPr>
        <p:spPr>
          <a:xfrm>
            <a:off x="251235" y="2440387"/>
            <a:ext cx="2202734"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Adaptateur </a:t>
            </a:r>
            <a:r>
              <a:rPr lang="fr-FR" sz="1200" b="1" dirty="0" err="1">
                <a:solidFill>
                  <a:srgbClr val="4D539D"/>
                </a:solidFill>
                <a:latin typeface="Arial" panose="020B0604020202020204" pitchFamily="34" charset="0"/>
                <a:cs typeface="Arial" panose="020B0604020202020204" pitchFamily="34" charset="0"/>
              </a:rPr>
              <a:t>eConnex</a:t>
            </a:r>
            <a:r>
              <a:rPr lang="fr-FR" sz="1200" b="1" dirty="0">
                <a:solidFill>
                  <a:srgbClr val="4D539D"/>
                </a:solidFill>
                <a:latin typeface="Arial" panose="020B0604020202020204" pitchFamily="34" charset="0"/>
                <a:cs typeface="Arial" panose="020B0604020202020204" pitchFamily="34" charset="0"/>
              </a:rPr>
              <a:t> </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70C4CB9-5094-8475-2E12-736D0967651D}"/>
              </a:ext>
            </a:extLst>
          </p:cNvPr>
          <p:cNvSpPr txBox="1"/>
          <p:nvPr/>
        </p:nvSpPr>
        <p:spPr>
          <a:xfrm>
            <a:off x="3064673" y="2421068"/>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Adaptateur </a:t>
            </a:r>
            <a:r>
              <a:rPr lang="fr-FR" sz="1200" b="1" dirty="0" err="1">
                <a:solidFill>
                  <a:srgbClr val="4D539D"/>
                </a:solidFill>
                <a:latin typeface="Arial" panose="020B0604020202020204" pitchFamily="34" charset="0"/>
                <a:cs typeface="Arial" panose="020B0604020202020204" pitchFamily="34" charset="0"/>
              </a:rPr>
              <a:t>eConnex</a:t>
            </a:r>
            <a:r>
              <a:rPr lang="fr-FR" sz="1200" b="1" dirty="0">
                <a:solidFill>
                  <a:srgbClr val="4D539D"/>
                </a:solidFill>
                <a:latin typeface="Arial" panose="020B0604020202020204" pitchFamily="34" charset="0"/>
                <a:cs typeface="Arial" panose="020B0604020202020204" pitchFamily="34" charset="0"/>
              </a:rPr>
              <a:t> – Samsung </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65C2EF58-22A5-21F6-6145-FACCCF9A5E6A}"/>
              </a:ext>
            </a:extLst>
          </p:cNvPr>
          <p:cNvSpPr txBox="1"/>
          <p:nvPr/>
        </p:nvSpPr>
        <p:spPr>
          <a:xfrm>
            <a:off x="6374429" y="2859477"/>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Socle unique </a:t>
            </a:r>
            <a:endParaRPr lang="fr-FR" sz="1200" b="1" dirty="0">
              <a:solidFill>
                <a:srgbClr val="4D539D"/>
              </a:solidFill>
              <a:effectLst/>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DBE3C3A9-D5EC-F570-061D-08BD7F67851C}"/>
              </a:ext>
            </a:extLst>
          </p:cNvPr>
          <p:cNvPicPr>
            <a:picLocks noChangeAspect="1"/>
          </p:cNvPicPr>
          <p:nvPr/>
        </p:nvPicPr>
        <p:blipFill>
          <a:blip r:embed="rId2"/>
          <a:srcRect t="1" r="68252" b="1042"/>
          <a:stretch>
            <a:fillRect/>
          </a:stretch>
        </p:blipFill>
        <p:spPr>
          <a:xfrm>
            <a:off x="445573" y="869029"/>
            <a:ext cx="2536599" cy="1420761"/>
          </a:xfrm>
          <a:prstGeom prst="rect">
            <a:avLst/>
          </a:prstGeom>
        </p:spPr>
      </p:pic>
      <p:pic>
        <p:nvPicPr>
          <p:cNvPr id="17" name="Image 16">
            <a:extLst>
              <a:ext uri="{FF2B5EF4-FFF2-40B4-BE49-F238E27FC236}">
                <a16:creationId xmlns:a16="http://schemas.microsoft.com/office/drawing/2014/main" id="{D3AD0064-0EB2-D3AA-C440-440D7D559A81}"/>
              </a:ext>
            </a:extLst>
          </p:cNvPr>
          <p:cNvPicPr>
            <a:picLocks noChangeAspect="1"/>
          </p:cNvPicPr>
          <p:nvPr/>
        </p:nvPicPr>
        <p:blipFill>
          <a:blip r:embed="rId3"/>
          <a:srcRect b="707"/>
          <a:stretch>
            <a:fillRect/>
          </a:stretch>
        </p:blipFill>
        <p:spPr>
          <a:xfrm>
            <a:off x="612506" y="3013540"/>
            <a:ext cx="2422854" cy="1792714"/>
          </a:xfrm>
          <a:prstGeom prst="rect">
            <a:avLst/>
          </a:prstGeom>
        </p:spPr>
      </p:pic>
      <p:pic>
        <p:nvPicPr>
          <p:cNvPr id="24" name="Image 23">
            <a:extLst>
              <a:ext uri="{FF2B5EF4-FFF2-40B4-BE49-F238E27FC236}">
                <a16:creationId xmlns:a16="http://schemas.microsoft.com/office/drawing/2014/main" id="{21839B5A-450E-4EE5-3CEC-D59C042F470E}"/>
              </a:ext>
            </a:extLst>
          </p:cNvPr>
          <p:cNvPicPr>
            <a:picLocks noChangeAspect="1"/>
          </p:cNvPicPr>
          <p:nvPr/>
        </p:nvPicPr>
        <p:blipFill>
          <a:blip r:embed="rId4"/>
          <a:srcRect l="858" t="829" r="56908" b="2507"/>
          <a:stretch>
            <a:fillRect/>
          </a:stretch>
        </p:blipFill>
        <p:spPr>
          <a:xfrm>
            <a:off x="6279038" y="974813"/>
            <a:ext cx="3399357" cy="1669775"/>
          </a:xfrm>
          <a:prstGeom prst="rect">
            <a:avLst/>
          </a:prstGeom>
        </p:spPr>
      </p:pic>
      <p:pic>
        <p:nvPicPr>
          <p:cNvPr id="25" name="Image 24">
            <a:extLst>
              <a:ext uri="{FF2B5EF4-FFF2-40B4-BE49-F238E27FC236}">
                <a16:creationId xmlns:a16="http://schemas.microsoft.com/office/drawing/2014/main" id="{8DD092D1-E2D7-109D-CD9E-A881AD0107F8}"/>
              </a:ext>
            </a:extLst>
          </p:cNvPr>
          <p:cNvPicPr>
            <a:picLocks noChangeAspect="1"/>
          </p:cNvPicPr>
          <p:nvPr/>
        </p:nvPicPr>
        <p:blipFill>
          <a:blip r:embed="rId5"/>
          <a:stretch>
            <a:fillRect/>
          </a:stretch>
        </p:blipFill>
        <p:spPr>
          <a:xfrm>
            <a:off x="9937613" y="901473"/>
            <a:ext cx="1927057" cy="1548528"/>
          </a:xfrm>
          <a:prstGeom prst="rect">
            <a:avLst/>
          </a:prstGeom>
        </p:spPr>
      </p:pic>
      <p:pic>
        <p:nvPicPr>
          <p:cNvPr id="26" name="Image 25">
            <a:extLst>
              <a:ext uri="{FF2B5EF4-FFF2-40B4-BE49-F238E27FC236}">
                <a16:creationId xmlns:a16="http://schemas.microsoft.com/office/drawing/2014/main" id="{734BEE70-A2B2-7363-204C-8D3ABB29E277}"/>
              </a:ext>
            </a:extLst>
          </p:cNvPr>
          <p:cNvPicPr>
            <a:picLocks noChangeAspect="1"/>
          </p:cNvPicPr>
          <p:nvPr/>
        </p:nvPicPr>
        <p:blipFill>
          <a:blip r:embed="rId6"/>
          <a:stretch>
            <a:fillRect/>
          </a:stretch>
        </p:blipFill>
        <p:spPr>
          <a:xfrm>
            <a:off x="3254509" y="4554364"/>
            <a:ext cx="1342713" cy="1227810"/>
          </a:xfrm>
          <a:prstGeom prst="rect">
            <a:avLst/>
          </a:prstGeom>
        </p:spPr>
      </p:pic>
      <p:sp>
        <p:nvSpPr>
          <p:cNvPr id="27" name="ZoneTexte 26">
            <a:extLst>
              <a:ext uri="{FF2B5EF4-FFF2-40B4-BE49-F238E27FC236}">
                <a16:creationId xmlns:a16="http://schemas.microsoft.com/office/drawing/2014/main" id="{2CD58B30-690A-F222-4DED-DE3B439F16E6}"/>
              </a:ext>
            </a:extLst>
          </p:cNvPr>
          <p:cNvSpPr txBox="1"/>
          <p:nvPr/>
        </p:nvSpPr>
        <p:spPr>
          <a:xfrm>
            <a:off x="612506" y="4806254"/>
            <a:ext cx="2202734" cy="461665"/>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Adaptateur </a:t>
            </a:r>
            <a:r>
              <a:rPr lang="fr-FR" sz="1200" b="1" dirty="0" err="1">
                <a:solidFill>
                  <a:srgbClr val="4D539D"/>
                </a:solidFill>
                <a:latin typeface="Arial" panose="020B0604020202020204" pitchFamily="34" charset="0"/>
                <a:cs typeface="Arial" panose="020B0604020202020204" pitchFamily="34" charset="0"/>
              </a:rPr>
              <a:t>eConnex</a:t>
            </a:r>
            <a:r>
              <a:rPr lang="fr-FR" sz="1200" b="1" dirty="0">
                <a:solidFill>
                  <a:srgbClr val="4D539D"/>
                </a:solidFill>
                <a:latin typeface="Arial" panose="020B0604020202020204" pitchFamily="34" charset="0"/>
                <a:cs typeface="Arial" panose="020B0604020202020204" pitchFamily="34" charset="0"/>
              </a:rPr>
              <a:t> – </a:t>
            </a:r>
            <a:r>
              <a:rPr lang="fr-FR" sz="1200" b="1" dirty="0" err="1">
                <a:solidFill>
                  <a:srgbClr val="4D539D"/>
                </a:solidFill>
                <a:latin typeface="Arial" panose="020B0604020202020204" pitchFamily="34" charset="0"/>
                <a:cs typeface="Arial" panose="020B0604020202020204" pitchFamily="34" charset="0"/>
              </a:rPr>
              <a:t>Iphone</a:t>
            </a:r>
            <a:r>
              <a:rPr lang="fr-FR" sz="1200" b="1" dirty="0">
                <a:solidFill>
                  <a:srgbClr val="4D539D"/>
                </a:solidFill>
                <a:latin typeface="Arial" panose="020B0604020202020204" pitchFamily="34" charset="0"/>
                <a:cs typeface="Arial" panose="020B0604020202020204" pitchFamily="34" charset="0"/>
              </a:rPr>
              <a:t>/ </a:t>
            </a:r>
            <a:r>
              <a:rPr lang="fr-FR" sz="1200" b="1" dirty="0" err="1">
                <a:solidFill>
                  <a:srgbClr val="4D539D"/>
                </a:solidFill>
                <a:latin typeface="Arial" panose="020B0604020202020204" pitchFamily="34" charset="0"/>
                <a:cs typeface="Arial" panose="020B0604020202020204" pitchFamily="34" charset="0"/>
              </a:rPr>
              <a:t>Ipad</a:t>
            </a:r>
            <a:r>
              <a:rPr lang="fr-FR" sz="1200" b="1" dirty="0">
                <a:solidFill>
                  <a:srgbClr val="4D539D"/>
                </a:solidFill>
                <a:latin typeface="Arial" panose="020B0604020202020204" pitchFamily="34" charset="0"/>
                <a:cs typeface="Arial" panose="020B0604020202020204" pitchFamily="34" charset="0"/>
              </a:rPr>
              <a:t> </a:t>
            </a:r>
            <a:endParaRPr lang="fr-FR" sz="1200" b="1" dirty="0">
              <a:solidFill>
                <a:srgbClr val="4D539D"/>
              </a:solidFill>
              <a:effectLst/>
              <a:latin typeface="Arial" panose="020B0604020202020204" pitchFamily="34" charset="0"/>
              <a:cs typeface="Arial" panose="020B0604020202020204" pitchFamily="34" charset="0"/>
            </a:endParaRPr>
          </a:p>
        </p:txBody>
      </p:sp>
      <p:pic>
        <p:nvPicPr>
          <p:cNvPr id="29" name="Image 28">
            <a:extLst>
              <a:ext uri="{FF2B5EF4-FFF2-40B4-BE49-F238E27FC236}">
                <a16:creationId xmlns:a16="http://schemas.microsoft.com/office/drawing/2014/main" id="{79E83FEE-1C59-71B1-0DE6-E388E9F274C0}"/>
              </a:ext>
            </a:extLst>
          </p:cNvPr>
          <p:cNvPicPr>
            <a:picLocks noChangeAspect="1"/>
          </p:cNvPicPr>
          <p:nvPr/>
        </p:nvPicPr>
        <p:blipFill>
          <a:blip r:embed="rId7"/>
          <a:stretch>
            <a:fillRect/>
          </a:stretch>
        </p:blipFill>
        <p:spPr>
          <a:xfrm>
            <a:off x="3524485" y="905834"/>
            <a:ext cx="1863227" cy="1420761"/>
          </a:xfrm>
          <a:prstGeom prst="rect">
            <a:avLst/>
          </a:prstGeom>
        </p:spPr>
      </p:pic>
      <p:pic>
        <p:nvPicPr>
          <p:cNvPr id="31" name="Image 30">
            <a:extLst>
              <a:ext uri="{FF2B5EF4-FFF2-40B4-BE49-F238E27FC236}">
                <a16:creationId xmlns:a16="http://schemas.microsoft.com/office/drawing/2014/main" id="{3763DDA9-1093-4E73-ECFD-B737C42B9C32}"/>
              </a:ext>
            </a:extLst>
          </p:cNvPr>
          <p:cNvPicPr>
            <a:picLocks noChangeAspect="1"/>
          </p:cNvPicPr>
          <p:nvPr/>
        </p:nvPicPr>
        <p:blipFill>
          <a:blip r:embed="rId8"/>
          <a:srcRect r="269" b="3014"/>
          <a:stretch>
            <a:fillRect/>
          </a:stretch>
        </p:blipFill>
        <p:spPr>
          <a:xfrm>
            <a:off x="8524869" y="3466844"/>
            <a:ext cx="3054625" cy="1570242"/>
          </a:xfrm>
          <a:prstGeom prst="rect">
            <a:avLst/>
          </a:prstGeom>
        </p:spPr>
      </p:pic>
      <p:sp>
        <p:nvSpPr>
          <p:cNvPr id="34" name="ZoneTexte 33">
            <a:extLst>
              <a:ext uri="{FF2B5EF4-FFF2-40B4-BE49-F238E27FC236}">
                <a16:creationId xmlns:a16="http://schemas.microsoft.com/office/drawing/2014/main" id="{12EDFD03-D912-054E-7A73-BF46405DBAF4}"/>
              </a:ext>
            </a:extLst>
          </p:cNvPr>
          <p:cNvSpPr txBox="1"/>
          <p:nvPr/>
        </p:nvSpPr>
        <p:spPr>
          <a:xfrm>
            <a:off x="8624347" y="5037086"/>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Socles multiples </a:t>
            </a:r>
            <a:endParaRPr lang="fr-FR" sz="1200" b="1" dirty="0">
              <a:solidFill>
                <a:srgbClr val="4D539D"/>
              </a:solidFill>
              <a:effectLst/>
              <a:latin typeface="Arial" panose="020B0604020202020204" pitchFamily="34" charset="0"/>
              <a:cs typeface="Arial" panose="020B0604020202020204" pitchFamily="34" charset="0"/>
            </a:endParaRPr>
          </a:p>
        </p:txBody>
      </p:sp>
      <p:pic>
        <p:nvPicPr>
          <p:cNvPr id="36" name="Image 35">
            <a:extLst>
              <a:ext uri="{FF2B5EF4-FFF2-40B4-BE49-F238E27FC236}">
                <a16:creationId xmlns:a16="http://schemas.microsoft.com/office/drawing/2014/main" id="{51557D8D-BA7B-223E-1021-B81F5B027A2F}"/>
              </a:ext>
            </a:extLst>
          </p:cNvPr>
          <p:cNvPicPr>
            <a:picLocks noChangeAspect="1"/>
          </p:cNvPicPr>
          <p:nvPr/>
        </p:nvPicPr>
        <p:blipFill>
          <a:blip r:embed="rId9"/>
          <a:stretch>
            <a:fillRect/>
          </a:stretch>
        </p:blipFill>
        <p:spPr>
          <a:xfrm>
            <a:off x="5171255" y="3326554"/>
            <a:ext cx="1849490" cy="1320215"/>
          </a:xfrm>
          <a:prstGeom prst="rect">
            <a:avLst/>
          </a:prstGeom>
        </p:spPr>
      </p:pic>
      <p:sp>
        <p:nvSpPr>
          <p:cNvPr id="37" name="ZoneTexte 36">
            <a:extLst>
              <a:ext uri="{FF2B5EF4-FFF2-40B4-BE49-F238E27FC236}">
                <a16:creationId xmlns:a16="http://schemas.microsoft.com/office/drawing/2014/main" id="{67C4D4CC-9EA4-3C28-28B3-86654A4C959D}"/>
              </a:ext>
            </a:extLst>
          </p:cNvPr>
          <p:cNvSpPr txBox="1"/>
          <p:nvPr/>
        </p:nvSpPr>
        <p:spPr>
          <a:xfrm>
            <a:off x="4896855" y="4693250"/>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Base de socle à emplacement unique </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9DE79DDC-4A7C-08D7-1D04-EBC713C63BA0}"/>
              </a:ext>
            </a:extLst>
          </p:cNvPr>
          <p:cNvSpPr txBox="1"/>
          <p:nvPr/>
        </p:nvSpPr>
        <p:spPr>
          <a:xfrm>
            <a:off x="9386893" y="2613533"/>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Câble USB </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39" name="ZoneTexte 38">
            <a:extLst>
              <a:ext uri="{FF2B5EF4-FFF2-40B4-BE49-F238E27FC236}">
                <a16:creationId xmlns:a16="http://schemas.microsoft.com/office/drawing/2014/main" id="{A5186A7D-FDE6-3B4E-12BC-F224C1342B0C}"/>
              </a:ext>
            </a:extLst>
          </p:cNvPr>
          <p:cNvSpPr txBox="1"/>
          <p:nvPr/>
        </p:nvSpPr>
        <p:spPr>
          <a:xfrm>
            <a:off x="2640010" y="5926544"/>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Pied de verrouillage de batterie </a:t>
            </a:r>
            <a:endParaRPr lang="fr-FR" sz="1200" b="1" dirty="0">
              <a:solidFill>
                <a:srgbClr val="4D539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8480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5bfc913977fd97f1f7f3f3ef90b8c115">
  <xsd:schema xmlns:xsd="http://www.w3.org/2001/XMLSchema" xmlns:xs="http://www.w3.org/2001/XMLSchema" xmlns:p="http://schemas.microsoft.com/office/2006/metadata/properties" xmlns:ns3="bb1427ec-5bfd-414c-a303-0d69083edc57" targetNamespace="http://schemas.microsoft.com/office/2006/metadata/properties" ma:root="true" ma:fieldsID="ee6a5858216ca227e5a3fe4221bdc080"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Props1.xml><?xml version="1.0" encoding="utf-8"?>
<ds:datastoreItem xmlns:ds="http://schemas.openxmlformats.org/officeDocument/2006/customXml" ds:itemID="{1461AAF1-BC05-4C71-B8F9-540BB4CBA150}">
  <ds:schemaRefs>
    <ds:schemaRef ds:uri="http://schemas.microsoft.com/sharepoint/v3/contenttype/forms"/>
  </ds:schemaRefs>
</ds:datastoreItem>
</file>

<file path=customXml/itemProps2.xml><?xml version="1.0" encoding="utf-8"?>
<ds:datastoreItem xmlns:ds="http://schemas.openxmlformats.org/officeDocument/2006/customXml" ds:itemID="{591C3B18-6949-4066-A755-CE45E598B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F25451-0D11-4DD0-8225-17A8820FC7E1}">
  <ds:schemaRef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bb1427ec-5bfd-414c-a303-0d69083edc57"/>
  </ds:schemaRefs>
</ds:datastoreItem>
</file>

<file path=docProps/app.xml><?xml version="1.0" encoding="utf-8"?>
<Properties xmlns="http://schemas.openxmlformats.org/officeDocument/2006/extended-properties" xmlns:vt="http://schemas.openxmlformats.org/officeDocument/2006/docPropsVTypes">
  <TotalTime>0</TotalTime>
  <Words>672</Words>
  <Application>Microsoft Office PowerPoint</Application>
  <PresentationFormat>Grand écran</PresentationFormat>
  <Paragraphs>75</Paragraphs>
  <Slides>4</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Aial</vt:lpstr>
      <vt:lpstr>Arial</vt:lpstr>
      <vt:lpstr>Calibri</vt:lpstr>
      <vt:lpstr>Calibri Light</vt:lpstr>
      <vt:lpstr>Montserrat</vt:lpstr>
      <vt:lpstr>Söhne</vt:lpstr>
      <vt:lpstr>Wingdings</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Logane Biancarelli</dc:creator>
  <cp:lastModifiedBy>Fiza Nawaz</cp:lastModifiedBy>
  <cp:revision>42</cp:revision>
  <dcterms:created xsi:type="dcterms:W3CDTF">2021-02-16T13:52:32Z</dcterms:created>
  <dcterms:modified xsi:type="dcterms:W3CDTF">2026-02-10T14:13:33Z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